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8" r:id="rId2"/>
    <p:sldId id="277" r:id="rId3"/>
    <p:sldId id="278" r:id="rId4"/>
    <p:sldId id="279" r:id="rId5"/>
    <p:sldId id="259" r:id="rId6"/>
    <p:sldId id="280" r:id="rId7"/>
    <p:sldId id="261" r:id="rId8"/>
    <p:sldId id="281" r:id="rId9"/>
    <p:sldId id="262" r:id="rId10"/>
    <p:sldId id="282" r:id="rId11"/>
    <p:sldId id="257" r:id="rId12"/>
    <p:sldId id="263" r:id="rId13"/>
    <p:sldId id="260" r:id="rId14"/>
    <p:sldId id="270" r:id="rId15"/>
    <p:sldId id="273" r:id="rId16"/>
    <p:sldId id="274" r:id="rId17"/>
    <p:sldId id="275" r:id="rId18"/>
    <p:sldId id="276" r:id="rId19"/>
    <p:sldId id="28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66"/>
    <a:srgbClr val="003399"/>
    <a:srgbClr val="FF3300"/>
    <a:srgbClr val="CC6600"/>
    <a:srgbClr val="CC66FF"/>
    <a:srgbClr val="CCFFFF"/>
    <a:srgbClr val="3399F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BD257-6A2E-4B04-91D5-815F96F0559F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B13C4-9683-4887-BED3-2FD06C202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78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B13C4-9683-4887-BED3-2FD06C202CA2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B13C4-9683-4887-BED3-2FD06C202CA2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B13C4-9683-4887-BED3-2FD06C202CA2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B13C4-9683-4887-BED3-2FD06C202CA2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EB13C4-9683-4887-BED3-2FD06C202CA2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62227-55D5-49DA-8D25-E006B2FE8CC0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681F1-ACAD-4DC6-9CA2-657D01E517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8.png"/><Relationship Id="rId4" Type="http://schemas.openxmlformats.org/officeDocument/2006/relationships/image" Target="../media/image10.png"/><Relationship Id="rId9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2410361"/>
            <a:ext cx="9144000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40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04800"/>
            <a:ext cx="9067800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err="1">
                <a:ln w="11430"/>
                <a:solidFill>
                  <a:srgbClr val="00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b="1" dirty="0">
                <a:ln w="11430"/>
                <a:solidFill>
                  <a:srgbClr val="00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b="1" dirty="0">
                <a:ln w="11430"/>
                <a:solidFill>
                  <a:srgbClr val="00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/>
            <a:r>
              <a:rPr lang="en-US" sz="40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 CỦA  </a:t>
            </a:r>
            <a:r>
              <a:rPr lang="en-US" sz="7200" b="1" dirty="0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anose="03060802040406070304" pitchFamily="66" charset="0"/>
                <a:cs typeface="Times New Roman" panose="02020603050405020304" pitchFamily="18" charset="0"/>
              </a:rPr>
              <a:t>Kim </a:t>
            </a:r>
            <a:r>
              <a:rPr lang="en-US" sz="7200" b="1" dirty="0" err="1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anose="03060802040406070304" pitchFamily="66" charset="0"/>
                <a:cs typeface="Times New Roman" panose="02020603050405020304" pitchFamily="18" charset="0"/>
              </a:rPr>
              <a:t>Lo</a:t>
            </a:r>
            <a:r>
              <a:rPr lang="en-US" sz="5400" b="1" i="1" dirty="0" err="1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Kunstler Script" panose="030304020206070D0D06" pitchFamily="66" charset="0"/>
                <a:cs typeface="Times New Roman" panose="02020603050405020304" pitchFamily="18" charset="0"/>
              </a:rPr>
              <a:t>ạ</a:t>
            </a:r>
            <a:r>
              <a:rPr lang="en-US" sz="5400" b="1" dirty="0" err="1">
                <a:ln w="11430"/>
                <a:solidFill>
                  <a:srgbClr val="FF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rush Script MT" panose="03060802040406070304" pitchFamily="66" charset="0"/>
                <a:cs typeface="Times New Roman" panose="02020603050405020304" pitchFamily="18" charset="0"/>
              </a:rPr>
              <a:t>i</a:t>
            </a:r>
            <a:endParaRPr lang="en-US" sz="5400" b="1" dirty="0">
              <a:ln w="11430"/>
              <a:solidFill>
                <a:srgbClr val="FF33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rush Script MT" panose="03060802040406070304" pitchFamily="66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815116"/>
            <a:ext cx="89154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143000"/>
            <a:ext cx="28956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1192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3622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  +  2HCl  →  FeCl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H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83772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  +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→ 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3299385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H, Cu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 : Fe, H, Cu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170" descr="Stationery"/>
          <p:cNvSpPr>
            <a:spLocks noChangeArrowheads="1"/>
          </p:cNvSpPr>
          <p:nvPr/>
        </p:nvSpPr>
        <p:spPr bwMode="auto">
          <a:xfrm>
            <a:off x="394855" y="2895600"/>
            <a:ext cx="381000" cy="381000"/>
          </a:xfrm>
          <a:prstGeom prst="octagon">
            <a:avLst>
              <a:gd name="adj" fmla="val 29287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rgbClr val="FFE98B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en-US"/>
          </a:p>
        </p:txBody>
      </p:sp>
      <p:sp>
        <p:nvSpPr>
          <p:cNvPr id="18" name="Freeform 183"/>
          <p:cNvSpPr/>
          <p:nvPr/>
        </p:nvSpPr>
        <p:spPr bwMode="auto">
          <a:xfrm>
            <a:off x="1752600" y="2971800"/>
            <a:ext cx="95250" cy="1352550"/>
          </a:xfrm>
          <a:custGeom>
            <a:avLst/>
            <a:gdLst>
              <a:gd name="T0" fmla="*/ 0 w 96"/>
              <a:gd name="T1" fmla="*/ 0 h 1008"/>
              <a:gd name="T2" fmla="*/ 96 w 96"/>
              <a:gd name="T3" fmla="*/ 0 h 1008"/>
              <a:gd name="T4" fmla="*/ 96 w 96"/>
              <a:gd name="T5" fmla="*/ 912 h 1008"/>
              <a:gd name="T6" fmla="*/ 48 w 96"/>
              <a:gd name="T7" fmla="*/ 1008 h 1008"/>
              <a:gd name="T8" fmla="*/ 0 w 96"/>
              <a:gd name="T9" fmla="*/ 912 h 1008"/>
              <a:gd name="T10" fmla="*/ 0 w 96"/>
              <a:gd name="T11" fmla="*/ 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6" h="1008">
                <a:moveTo>
                  <a:pt x="0" y="0"/>
                </a:moveTo>
                <a:lnTo>
                  <a:pt x="96" y="0"/>
                </a:lnTo>
                <a:lnTo>
                  <a:pt x="96" y="912"/>
                </a:lnTo>
                <a:lnTo>
                  <a:pt x="48" y="1008"/>
                </a:lnTo>
                <a:lnTo>
                  <a:pt x="0" y="912"/>
                </a:lnTo>
                <a:lnTo>
                  <a:pt x="0" y="0"/>
                </a:lnTo>
                <a:close/>
              </a:path>
            </a:pathLst>
          </a:custGeom>
          <a:solidFill>
            <a:srgbClr val="91919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grpSp>
        <p:nvGrpSpPr>
          <p:cNvPr id="19" name="Group 184"/>
          <p:cNvGrpSpPr/>
          <p:nvPr/>
        </p:nvGrpSpPr>
        <p:grpSpPr bwMode="auto">
          <a:xfrm>
            <a:off x="2362200" y="2854326"/>
            <a:ext cx="2773363" cy="1841500"/>
            <a:chOff x="1488" y="1921"/>
            <a:chExt cx="1747" cy="1160"/>
          </a:xfrm>
        </p:grpSpPr>
        <p:grpSp>
          <p:nvGrpSpPr>
            <p:cNvPr id="20" name="Group 185"/>
            <p:cNvGrpSpPr/>
            <p:nvPr/>
          </p:nvGrpSpPr>
          <p:grpSpPr bwMode="auto">
            <a:xfrm>
              <a:off x="1488" y="1921"/>
              <a:ext cx="691" cy="1160"/>
              <a:chOff x="1632" y="1968"/>
              <a:chExt cx="960" cy="1117"/>
            </a:xfrm>
          </p:grpSpPr>
          <p:pic>
            <p:nvPicPr>
              <p:cNvPr id="2234" name="Picture 18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2" y="1968"/>
                <a:ext cx="960" cy="9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3" name="Text Box 187"/>
              <p:cNvSpPr txBox="1">
                <a:spLocks noChangeArrowheads="1"/>
              </p:cNvSpPr>
              <p:nvPr/>
            </p:nvSpPr>
            <p:spPr bwMode="auto">
              <a:xfrm>
                <a:off x="1872" y="2845"/>
                <a:ext cx="432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sz="2000" b="1" i="0" u="none" strike="noStrike" cap="none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VNI-Times" pitchFamily="2" charset="0"/>
                    <a:cs typeface="Arial" panose="020B0604020202020204" pitchFamily="34" charset="0"/>
                  </a:rPr>
                  <a:t>1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" name="Group 188"/>
            <p:cNvGrpSpPr/>
            <p:nvPr/>
          </p:nvGrpSpPr>
          <p:grpSpPr bwMode="auto">
            <a:xfrm>
              <a:off x="2544" y="1921"/>
              <a:ext cx="691" cy="1113"/>
              <a:chOff x="2688" y="1968"/>
              <a:chExt cx="960" cy="1070"/>
            </a:xfrm>
          </p:grpSpPr>
          <p:pic>
            <p:nvPicPr>
              <p:cNvPr id="2237" name="Picture 189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8" y="1968"/>
                <a:ext cx="960" cy="9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2" name="Text Box 190"/>
              <p:cNvSpPr txBox="1">
                <a:spLocks noChangeArrowheads="1"/>
              </p:cNvSpPr>
              <p:nvPr/>
            </p:nvSpPr>
            <p:spPr bwMode="auto">
              <a:xfrm>
                <a:off x="2928" y="2798"/>
                <a:ext cx="384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sz="2000" b="1" i="0" u="none" strike="noStrike" cap="none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VNI-Times" pitchFamily="2" charset="0"/>
                    <a:cs typeface="Arial" panose="020B0604020202020204" pitchFamily="34" charset="0"/>
                  </a:rPr>
                  <a:t>2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4" name="Group 191"/>
          <p:cNvGrpSpPr/>
          <p:nvPr/>
        </p:nvGrpSpPr>
        <p:grpSpPr bwMode="auto">
          <a:xfrm>
            <a:off x="2362200" y="3860800"/>
            <a:ext cx="3276600" cy="1168400"/>
            <a:chOff x="1584" y="2651"/>
            <a:chExt cx="2064" cy="736"/>
          </a:xfrm>
        </p:grpSpPr>
        <p:sp>
          <p:nvSpPr>
            <p:cNvPr id="25" name="Text Box 192"/>
            <p:cNvSpPr txBox="1">
              <a:spLocks noChangeArrowheads="1"/>
            </p:cNvSpPr>
            <p:nvPr/>
          </p:nvSpPr>
          <p:spPr bwMode="auto">
            <a:xfrm>
              <a:off x="1584" y="3131"/>
              <a:ext cx="2064" cy="256"/>
            </a:xfrm>
            <a:prstGeom prst="rect">
              <a:avLst/>
            </a:prstGeom>
            <a:noFill/>
            <a:ln w="9525">
              <a:solidFill>
                <a:srgbClr val="CC00CC"/>
              </a:solidFill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anose="020B0604020202020204" pitchFamily="34" charset="0"/>
                </a:rPr>
                <a:t>Nöôùc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anose="020B0604020202020204" pitchFamily="34" charset="0"/>
                </a:rPr>
                <a:t> + </a:t>
              </a: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anose="020B0604020202020204" pitchFamily="34" charset="0"/>
                </a:rPr>
                <a:t>dd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cap="none" normalizeH="0" baseline="0" dirty="0" err="1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anose="020B0604020202020204" pitchFamily="34" charset="0"/>
                </a:rPr>
                <a:t>phenolphtalein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Line 193"/>
            <p:cNvSpPr>
              <a:spLocks noChangeShapeType="1"/>
            </p:cNvSpPr>
            <p:nvPr/>
          </p:nvSpPr>
          <p:spPr bwMode="auto">
            <a:xfrm rot="2238042" flipV="1">
              <a:off x="2640" y="2651"/>
              <a:ext cx="1" cy="480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Line 194"/>
            <p:cNvSpPr>
              <a:spLocks noChangeShapeType="1"/>
            </p:cNvSpPr>
            <p:nvPr/>
          </p:nvSpPr>
          <p:spPr bwMode="auto">
            <a:xfrm rot="19663832" flipV="1">
              <a:off x="2304" y="2651"/>
              <a:ext cx="1" cy="480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grpSp>
        <p:nvGrpSpPr>
          <p:cNvPr id="28" name="Group 215"/>
          <p:cNvGrpSpPr/>
          <p:nvPr/>
        </p:nvGrpSpPr>
        <p:grpSpPr bwMode="auto">
          <a:xfrm>
            <a:off x="8001000" y="2755757"/>
            <a:ext cx="1143000" cy="1908175"/>
            <a:chOff x="4896" y="1911"/>
            <a:chExt cx="720" cy="1202"/>
          </a:xfrm>
        </p:grpSpPr>
        <p:pic>
          <p:nvPicPr>
            <p:cNvPr id="2264" name="Picture 21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" y="1911"/>
              <a:ext cx="720" cy="10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Text Box 217"/>
            <p:cNvSpPr txBox="1">
              <a:spLocks noChangeArrowheads="1"/>
            </p:cNvSpPr>
            <p:nvPr/>
          </p:nvSpPr>
          <p:spPr bwMode="auto">
            <a:xfrm>
              <a:off x="5121" y="2863"/>
              <a:ext cx="3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anose="020B0604020202020204" pitchFamily="34" charset="0"/>
                </a:rPr>
                <a:t>2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218"/>
            <p:cNvSpPr/>
            <p:nvPr/>
          </p:nvSpPr>
          <p:spPr bwMode="auto">
            <a:xfrm rot="2024893">
              <a:off x="5243" y="2125"/>
              <a:ext cx="56" cy="812"/>
            </a:xfrm>
            <a:custGeom>
              <a:avLst/>
              <a:gdLst>
                <a:gd name="T0" fmla="*/ 0 w 96"/>
                <a:gd name="T1" fmla="*/ 0 h 1008"/>
                <a:gd name="T2" fmla="*/ 96 w 96"/>
                <a:gd name="T3" fmla="*/ 0 h 1008"/>
                <a:gd name="T4" fmla="*/ 96 w 96"/>
                <a:gd name="T5" fmla="*/ 912 h 1008"/>
                <a:gd name="T6" fmla="*/ 48 w 96"/>
                <a:gd name="T7" fmla="*/ 1008 h 1008"/>
                <a:gd name="T8" fmla="*/ 0 w 96"/>
                <a:gd name="T9" fmla="*/ 912 h 1008"/>
                <a:gd name="T10" fmla="*/ 0 w 96"/>
                <a:gd name="T11" fmla="*/ 0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1008">
                  <a:moveTo>
                    <a:pt x="0" y="0"/>
                  </a:moveTo>
                  <a:lnTo>
                    <a:pt x="96" y="0"/>
                  </a:lnTo>
                  <a:lnTo>
                    <a:pt x="96" y="912"/>
                  </a:lnTo>
                  <a:lnTo>
                    <a:pt x="48" y="1008"/>
                  </a:lnTo>
                  <a:lnTo>
                    <a:pt x="0" y="9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B9B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pic>
        <p:nvPicPr>
          <p:cNvPr id="2279" name="Picture 23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790825"/>
            <a:ext cx="1143000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135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</p:pic>
      <p:cxnSp>
        <p:nvCxnSpPr>
          <p:cNvPr id="2242" name="Straight Arrow Connector 2241"/>
          <p:cNvCxnSpPr/>
          <p:nvPr/>
        </p:nvCxnSpPr>
        <p:spPr>
          <a:xfrm>
            <a:off x="5638800" y="3645218"/>
            <a:ext cx="762000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04800" y="815116"/>
            <a:ext cx="89154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04800" y="1143000"/>
            <a:ext cx="28956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04800" y="1524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04800" y="1920443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grpSp>
        <p:nvGrpSpPr>
          <p:cNvPr id="45" name="Group 44"/>
          <p:cNvGrpSpPr/>
          <p:nvPr/>
        </p:nvGrpSpPr>
        <p:grpSpPr bwMode="auto">
          <a:xfrm>
            <a:off x="609600" y="2590800"/>
            <a:ext cx="2590800" cy="381000"/>
            <a:chOff x="288" y="1776"/>
            <a:chExt cx="1824" cy="432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288" y="1776"/>
              <a:ext cx="182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47" name="Line 12"/>
            <p:cNvSpPr>
              <a:spLocks noChangeShapeType="1"/>
            </p:cNvSpPr>
            <p:nvPr/>
          </p:nvSpPr>
          <p:spPr bwMode="auto">
            <a:xfrm>
              <a:off x="2112" y="1776"/>
              <a:ext cx="0" cy="43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 bwMode="auto">
          <a:xfrm>
            <a:off x="1828800" y="2743200"/>
            <a:ext cx="2895600" cy="381000"/>
            <a:chOff x="1152" y="1968"/>
            <a:chExt cx="1824" cy="240"/>
          </a:xfrm>
        </p:grpSpPr>
        <p:sp>
          <p:nvSpPr>
            <p:cNvPr id="49" name="Line 14"/>
            <p:cNvSpPr>
              <a:spLocks noChangeShapeType="1"/>
            </p:cNvSpPr>
            <p:nvPr/>
          </p:nvSpPr>
          <p:spPr bwMode="auto">
            <a:xfrm>
              <a:off x="1152" y="1968"/>
              <a:ext cx="182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50" name="Line 15"/>
            <p:cNvSpPr>
              <a:spLocks noChangeShapeType="1"/>
            </p:cNvSpPr>
            <p:nvPr/>
          </p:nvSpPr>
          <p:spPr bwMode="auto">
            <a:xfrm>
              <a:off x="2976" y="1968"/>
              <a:ext cx="0" cy="24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43" name="TextBox 2242"/>
          <p:cNvSpPr txBox="1"/>
          <p:nvPr/>
        </p:nvSpPr>
        <p:spPr>
          <a:xfrm>
            <a:off x="304800" y="3304309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371600" y="32766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-95250" y="5036403"/>
            <a:ext cx="7715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hiện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Fe, Na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86200" y="132294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4.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 animBg="1"/>
      <p:bldP spid="2243" grpId="0"/>
      <p:bldP spid="52" grpId="0"/>
      <p:bldP spid="53" grpId="0"/>
      <p:bldP spid="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815116"/>
            <a:ext cx="89154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1143000"/>
            <a:ext cx="28956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1524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191192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2761220"/>
            <a:ext cx="5029200" cy="675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2Na  +  2H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→  2NaOH  +  H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3236740"/>
            <a:ext cx="5029200" cy="675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  + H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→ 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" y="3698405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 →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Na, Fe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800" y="2274332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4.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1910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27" y="47244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, Na , 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, Al , Zn , Fe 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(H)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 , Ag , Au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04800" y="815116"/>
            <a:ext cx="89154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04800" y="12192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Ý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457200" y="1676400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1.Mức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của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kim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giảm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dần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trái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qua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533400" y="3657600"/>
            <a:ext cx="8610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3. Kim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đứng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H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phản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ứng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một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axit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HCl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, H</a:t>
            </a:r>
            <a:r>
              <a:rPr kumimoji="0" lang="en-US" sz="2400" b="1" i="1" u="none" strike="noStrike" cap="none" normalizeH="0" baseline="-2500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SO</a:t>
            </a:r>
            <a:r>
              <a:rPr kumimoji="0" lang="en-US" sz="2400" b="1" i="1" u="none" strike="noStrike" cap="none" normalizeH="0" baseline="-2500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kumimoji="0" lang="en-US" sz="2400" b="1" i="1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1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loãng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…)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giải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phóng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khí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H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533400" y="2514600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2. Kim loại đứng trước Mg phản ứng với nước ở điều kiện thường tạo thành kiềm và giải phóng khí hiđro </a:t>
            </a: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rgbClr val="0000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762000" y="3276600"/>
            <a:ext cx="571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VD:     2Na + 2H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O 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→ 2NaOH  +  H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b="1" i="0" u="none" strike="noStrike" cap="none" normalizeH="0" baseline="30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  <a:sym typeface="Wingdings 3" panose="05040102010807070707" pitchFamily="18" charset="2"/>
              </a:rPr>
              <a:t>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838200" y="44196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VD:    Fe + 2HCl    → FeCl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+ H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b="1" i="0" u="none" strike="noStrike" cap="none" normalizeH="0" baseline="30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  <a:sym typeface="Wingdings 3" panose="05040102010807070707" pitchFamily="18" charset="2"/>
              </a:rPr>
              <a:t>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838200" y="55626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VD:  Cu + 2AgNO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→ Cu(NO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+ 2Ag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685800" y="4800600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4. Kim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đứng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trừ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K, Na..)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đẩy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kim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đứng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ra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khỏi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dung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muối 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" grpId="0"/>
      <p:bldP spid="3" grpId="0"/>
      <p:bldP spid="15" grpId="0"/>
      <p:bldP spid="17" grpId="0"/>
      <p:bldP spid="18" grpId="0"/>
      <p:bldP spid="28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5108" y="363470"/>
            <a:ext cx="614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9927" y="1752600"/>
            <a:ext cx="4942610" cy="461665"/>
          </a:xfrm>
          <a:prstGeom prst="rect">
            <a:avLst/>
          </a:prstGeom>
          <a:gradFill flip="none" rotWithShape="1">
            <a:gsLst>
              <a:gs pos="0">
                <a:srgbClr val="CCFFFF">
                  <a:shade val="30000"/>
                  <a:satMod val="115000"/>
                </a:srgbClr>
              </a:gs>
              <a:gs pos="50000">
                <a:srgbClr val="CCFFFF">
                  <a:shade val="67500"/>
                  <a:satMod val="115000"/>
                </a:srgbClr>
              </a:gs>
              <a:gs pos="100000">
                <a:srgbClr val="CCFF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K, Mg, Cu, Al, Zn, Fe</a:t>
            </a:r>
            <a:endParaRPr lang="en-US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9927" y="2214265"/>
            <a:ext cx="4942610" cy="461665"/>
          </a:xfrm>
          <a:prstGeom prst="rect">
            <a:avLst/>
          </a:prstGeom>
          <a:gradFill flip="none" rotWithShape="1">
            <a:gsLst>
              <a:gs pos="0">
                <a:srgbClr val="CCFFFF">
                  <a:shade val="30000"/>
                  <a:satMod val="115000"/>
                </a:srgbClr>
              </a:gs>
              <a:gs pos="50000">
                <a:srgbClr val="CCFFFF">
                  <a:shade val="67500"/>
                  <a:satMod val="115000"/>
                </a:srgbClr>
              </a:gs>
              <a:gs pos="100000">
                <a:srgbClr val="CCFF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Fe, Cu, K, Mg, Al, Zn </a:t>
            </a:r>
            <a:endParaRPr lang="en-US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53390" y="2675930"/>
            <a:ext cx="4942610" cy="461665"/>
          </a:xfrm>
          <a:prstGeom prst="rect">
            <a:avLst/>
          </a:prstGeom>
          <a:gradFill flip="none" rotWithShape="1">
            <a:gsLst>
              <a:gs pos="0">
                <a:srgbClr val="CCFFFF">
                  <a:shade val="30000"/>
                  <a:satMod val="115000"/>
                </a:srgbClr>
              </a:gs>
              <a:gs pos="50000">
                <a:srgbClr val="CCFFFF">
                  <a:shade val="67500"/>
                  <a:satMod val="115000"/>
                </a:srgbClr>
              </a:gs>
              <a:gs pos="100000">
                <a:srgbClr val="CCFF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Zn, K, Mg, Cu, Al, Fe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53390" y="3137595"/>
            <a:ext cx="4942610" cy="461665"/>
          </a:xfrm>
          <a:prstGeom prst="rect">
            <a:avLst/>
          </a:prstGeom>
          <a:gradFill flip="none" rotWithShape="1">
            <a:gsLst>
              <a:gs pos="0">
                <a:srgbClr val="CCFFFF">
                  <a:shade val="30000"/>
                  <a:satMod val="115000"/>
                </a:srgbClr>
              </a:gs>
              <a:gs pos="50000">
                <a:srgbClr val="CCFFFF">
                  <a:shade val="67500"/>
                  <a:satMod val="115000"/>
                </a:srgbClr>
              </a:gs>
              <a:gs pos="100000">
                <a:srgbClr val="CCFF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Cu, Fe, Zn, Al, Mg, K</a:t>
            </a:r>
            <a:endParaRPr lang="en-US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223655" y="3886200"/>
            <a:ext cx="3657600" cy="2057400"/>
            <a:chOff x="2223655" y="3886200"/>
            <a:chExt cx="3657600" cy="2057400"/>
          </a:xfrm>
        </p:grpSpPr>
        <p:sp>
          <p:nvSpPr>
            <p:cNvPr id="16" name="Explosion 1 15"/>
            <p:cNvSpPr/>
            <p:nvPr/>
          </p:nvSpPr>
          <p:spPr>
            <a:xfrm>
              <a:off x="2223655" y="3886200"/>
              <a:ext cx="3657600" cy="2057400"/>
            </a:xfrm>
            <a:prstGeom prst="irregularSeal1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58441" y="4343400"/>
              <a:ext cx="285796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</a:p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cấn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cố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gắng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nhé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209800" y="3886200"/>
            <a:ext cx="3657600" cy="2057400"/>
            <a:chOff x="5334000" y="3368427"/>
            <a:chExt cx="3657600" cy="2057400"/>
          </a:xfrm>
        </p:grpSpPr>
        <p:sp>
          <p:nvSpPr>
            <p:cNvPr id="18" name="Explosion 1 17"/>
            <p:cNvSpPr/>
            <p:nvPr/>
          </p:nvSpPr>
          <p:spPr>
            <a:xfrm>
              <a:off x="5334000" y="3368427"/>
              <a:ext cx="3657600" cy="2057400"/>
            </a:xfrm>
            <a:prstGeom prst="irregularSeal1">
              <a:avLst/>
            </a:prstGeom>
            <a:solidFill>
              <a:srgbClr val="CC66FF"/>
            </a:solidFill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55467" y="3825627"/>
              <a:ext cx="2284600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xác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</a:p>
            <a:p>
              <a:pPr algn="ctr"/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mừng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209800" y="3886200"/>
            <a:ext cx="3657600" cy="2057400"/>
            <a:chOff x="2223655" y="3886200"/>
            <a:chExt cx="3657600" cy="2057400"/>
          </a:xfrm>
        </p:grpSpPr>
        <p:sp>
          <p:nvSpPr>
            <p:cNvPr id="23" name="Explosion 1 22"/>
            <p:cNvSpPr/>
            <p:nvPr/>
          </p:nvSpPr>
          <p:spPr>
            <a:xfrm>
              <a:off x="2223655" y="3886200"/>
              <a:ext cx="3657600" cy="2057400"/>
            </a:xfrm>
            <a:prstGeom prst="irregularSeal1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58441" y="4343400"/>
              <a:ext cx="285796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</a:p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cấn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cố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gắng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nhé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23655" y="3889744"/>
            <a:ext cx="3657600" cy="2057400"/>
            <a:chOff x="2223655" y="3886200"/>
            <a:chExt cx="3657600" cy="2057400"/>
          </a:xfrm>
        </p:grpSpPr>
        <p:sp>
          <p:nvSpPr>
            <p:cNvPr id="26" name="Explosion 1 25"/>
            <p:cNvSpPr/>
            <p:nvPr/>
          </p:nvSpPr>
          <p:spPr>
            <a:xfrm>
              <a:off x="2223655" y="3886200"/>
              <a:ext cx="3657600" cy="2057400"/>
            </a:xfrm>
            <a:prstGeom prst="irregularSeal1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658441" y="4343400"/>
              <a:ext cx="285796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</a:p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cấn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cố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gắng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nhé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81000" y="914400"/>
            <a:ext cx="8534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 1: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Dãy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kim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đây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sắp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xếp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tăng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dần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5108" y="363470"/>
            <a:ext cx="614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990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400" b="1" baseline="-25000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loãng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9927" y="1963340"/>
            <a:ext cx="4942610" cy="461665"/>
          </a:xfrm>
          <a:prstGeom prst="rect">
            <a:avLst/>
          </a:prstGeom>
          <a:gradFill flip="none" rotWithShape="1">
            <a:gsLst>
              <a:gs pos="0">
                <a:srgbClr val="CCFFFF">
                  <a:shade val="30000"/>
                  <a:satMod val="115000"/>
                </a:srgbClr>
              </a:gs>
              <a:gs pos="50000">
                <a:srgbClr val="CCFFFF">
                  <a:shade val="67500"/>
                  <a:satMod val="115000"/>
                </a:srgbClr>
              </a:gs>
              <a:gs pos="100000">
                <a:srgbClr val="CCFF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Fe, Cu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9927" y="2425005"/>
            <a:ext cx="4942610" cy="830997"/>
          </a:xfrm>
          <a:prstGeom prst="rect">
            <a:avLst/>
          </a:prstGeom>
          <a:gradFill flip="none" rotWithShape="1">
            <a:gsLst>
              <a:gs pos="0">
                <a:srgbClr val="CCFFFF">
                  <a:shade val="30000"/>
                  <a:satMod val="115000"/>
                </a:srgbClr>
              </a:gs>
              <a:gs pos="50000">
                <a:srgbClr val="CCFFFF">
                  <a:shade val="67500"/>
                  <a:satMod val="115000"/>
                </a:srgbClr>
              </a:gs>
              <a:gs pos="100000">
                <a:srgbClr val="CCFF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Zn, Fe</a:t>
            </a:r>
          </a:p>
          <a:p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53390" y="2886670"/>
            <a:ext cx="4942610" cy="461665"/>
          </a:xfrm>
          <a:prstGeom prst="rect">
            <a:avLst/>
          </a:prstGeom>
          <a:gradFill flip="none" rotWithShape="1">
            <a:gsLst>
              <a:gs pos="0">
                <a:srgbClr val="CCFFFF">
                  <a:shade val="30000"/>
                  <a:satMod val="115000"/>
                </a:srgbClr>
              </a:gs>
              <a:gs pos="50000">
                <a:srgbClr val="CCFFFF">
                  <a:shade val="67500"/>
                  <a:satMod val="115000"/>
                </a:srgbClr>
              </a:gs>
              <a:gs pos="100000">
                <a:srgbClr val="CCFF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Ag, Zn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53390" y="3348335"/>
            <a:ext cx="4942610" cy="461665"/>
          </a:xfrm>
          <a:prstGeom prst="rect">
            <a:avLst/>
          </a:prstGeom>
          <a:gradFill flip="none" rotWithShape="1">
            <a:gsLst>
              <a:gs pos="0">
                <a:srgbClr val="CCFFFF">
                  <a:shade val="30000"/>
                  <a:satMod val="115000"/>
                </a:srgbClr>
              </a:gs>
              <a:gs pos="50000">
                <a:srgbClr val="CCFFFF">
                  <a:shade val="67500"/>
                  <a:satMod val="115000"/>
                </a:srgbClr>
              </a:gs>
              <a:gs pos="100000">
                <a:srgbClr val="CCFFFF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Cu, Ag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223655" y="3886200"/>
            <a:ext cx="3657600" cy="2057400"/>
            <a:chOff x="2223655" y="3886200"/>
            <a:chExt cx="3657600" cy="2057400"/>
          </a:xfrm>
        </p:grpSpPr>
        <p:sp>
          <p:nvSpPr>
            <p:cNvPr id="16" name="Explosion 1 15"/>
            <p:cNvSpPr/>
            <p:nvPr/>
          </p:nvSpPr>
          <p:spPr>
            <a:xfrm>
              <a:off x="2223655" y="3886200"/>
              <a:ext cx="3657600" cy="2057400"/>
            </a:xfrm>
            <a:prstGeom prst="irregularSeal1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58441" y="4343400"/>
              <a:ext cx="285796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</a:p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cấn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cố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gắng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nhé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209800" y="3886200"/>
            <a:ext cx="3657600" cy="2057400"/>
            <a:chOff x="5334000" y="3368427"/>
            <a:chExt cx="3657600" cy="2057400"/>
          </a:xfrm>
        </p:grpSpPr>
        <p:sp>
          <p:nvSpPr>
            <p:cNvPr id="18" name="Explosion 1 17"/>
            <p:cNvSpPr/>
            <p:nvPr/>
          </p:nvSpPr>
          <p:spPr>
            <a:xfrm>
              <a:off x="5334000" y="3368427"/>
              <a:ext cx="3657600" cy="2057400"/>
            </a:xfrm>
            <a:prstGeom prst="irregularSeal1">
              <a:avLst/>
            </a:prstGeom>
            <a:solidFill>
              <a:srgbClr val="CC66FF"/>
            </a:solidFill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055467" y="3825627"/>
              <a:ext cx="2284600" cy="800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Chính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xác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</a:p>
            <a:p>
              <a:pPr algn="ctr"/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mừng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300" b="1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209800" y="3886200"/>
            <a:ext cx="3657600" cy="2057400"/>
            <a:chOff x="2223655" y="3886200"/>
            <a:chExt cx="3657600" cy="2057400"/>
          </a:xfrm>
        </p:grpSpPr>
        <p:sp>
          <p:nvSpPr>
            <p:cNvPr id="23" name="Explosion 1 22"/>
            <p:cNvSpPr/>
            <p:nvPr/>
          </p:nvSpPr>
          <p:spPr>
            <a:xfrm>
              <a:off x="2223655" y="3886200"/>
              <a:ext cx="3657600" cy="2057400"/>
            </a:xfrm>
            <a:prstGeom prst="irregularSeal1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58441" y="4343400"/>
              <a:ext cx="285796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</a:p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cấn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cố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gắng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nhé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23655" y="3889744"/>
            <a:ext cx="3657600" cy="2057400"/>
            <a:chOff x="2223655" y="3886200"/>
            <a:chExt cx="3657600" cy="2057400"/>
          </a:xfrm>
        </p:grpSpPr>
        <p:sp>
          <p:nvSpPr>
            <p:cNvPr id="26" name="Explosion 1 25"/>
            <p:cNvSpPr/>
            <p:nvPr/>
          </p:nvSpPr>
          <p:spPr>
            <a:xfrm>
              <a:off x="2223655" y="3886200"/>
              <a:ext cx="3657600" cy="2057400"/>
            </a:xfrm>
            <a:prstGeom prst="irregularSeal1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rgbClr val="FF000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658441" y="4343400"/>
              <a:ext cx="285796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rồi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!</a:t>
              </a:r>
            </a:p>
            <a:p>
              <a:pPr algn="ctr"/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cấn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cố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gắng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300" b="1" dirty="0" err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nhé</a:t>
              </a:r>
              <a:r>
                <a:rPr lang="en-US" sz="23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xit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5108" y="363470"/>
            <a:ext cx="614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04800" y="914400"/>
            <a:ext cx="88392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 3: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Trong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cặp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cặp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nhau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?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Viết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PTHH minh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hoạ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phản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ứng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ts val="2400"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     a) K + H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	b) Zn +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HCl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	c) Cu +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HCl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	d) Zn + CuSO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	e) Fe + MgCl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1648690"/>
            <a:ext cx="5867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Pts val="2400"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 a) 2K + 2H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O 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 2KOH  +  H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	b) Zn +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HCl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 ZnCl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H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baseline="-25000" dirty="0">
              <a:solidFill>
                <a:srgbClr val="C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	c) Cu +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HCl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	d) Zn + CuSO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 ZnSO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Cu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	e) Fe + MgCl</a:t>
            </a:r>
            <a:r>
              <a:rPr lang="en-US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 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2" grpId="1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5108" y="363470"/>
            <a:ext cx="614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33400" y="898525"/>
            <a:ext cx="853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Câu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anose="020B0604020202020204" pitchFamily="34" charset="0"/>
              </a:rPr>
              <a:t> 4: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Cho 10,5gam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hỗn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gồm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2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kim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loại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Cu, Zn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vào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dung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H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SO</a:t>
            </a:r>
            <a:r>
              <a:rPr kumimoji="0" lang="en-US" sz="2400" b="1" i="0" u="none" strike="noStrike" cap="none" normalizeH="0" baseline="-2500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loãng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dư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ta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thu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2,479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lit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khí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đktc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200400" y="2879725"/>
            <a:ext cx="2667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Hướng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dẫn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giải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143000" y="1736725"/>
            <a:ext cx="3446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a)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Viết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PTHH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143000" y="2117725"/>
            <a:ext cx="67294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b)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khối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lượng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rắn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phản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ứng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066800" y="2498725"/>
            <a:ext cx="7796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1" i="0" u="none" strike="noStrike" cap="none" normalizeH="0" baseline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c)Tính % kl mỗi kim loại có trong hỗn hợp ban đầu?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685800" y="3262312"/>
            <a:ext cx="5715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Cu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phản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ứng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dd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H</a:t>
            </a:r>
            <a:r>
              <a:rPr kumimoji="0" lang="en-US" sz="2400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SO</a:t>
            </a:r>
            <a:r>
              <a:rPr kumimoji="0" lang="en-US" sz="2400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US" sz="240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loãng</a:t>
            </a:r>
            <a:endParaRPr kumimoji="0" lang="en-US" sz="240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PTHH: Zn  +  H</a:t>
            </a:r>
            <a:r>
              <a:rPr kumimoji="0" lang="en-US" sz="2400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SO</a:t>
            </a:r>
            <a:r>
              <a:rPr kumimoji="0" lang="en-US" sz="2400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→ ZnSO</a:t>
            </a:r>
            <a:r>
              <a:rPr kumimoji="0" lang="en-US" sz="2400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 +  H</a:t>
            </a:r>
            <a:r>
              <a:rPr kumimoji="0" lang="en-US" sz="2400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371600" y="4022725"/>
            <a:ext cx="533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   0,1          0,1                         0,1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0" y="4495800"/>
                <a:ext cx="3048000" cy="6420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𝐻</m:t>
                          </m:r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2,479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24,79</m:t>
                          </m:r>
                        </m:den>
                      </m:f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=0,1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𝑚𝑜𝑙</m:t>
                      </m:r>
                      <m:r>
                        <a:rPr lang="en-US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495800"/>
                <a:ext cx="3048000" cy="64203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sp>
        <p:nvSpPr>
          <p:cNvPr id="44" name="Text Box 9"/>
          <p:cNvSpPr txBox="1">
            <a:spLocks noChangeArrowheads="1"/>
          </p:cNvSpPr>
          <p:nvPr/>
        </p:nvSpPr>
        <p:spPr bwMode="auto">
          <a:xfrm>
            <a:off x="228600" y="5105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kumimoji="0" lang="en-US" sz="2400" b="0" i="0" u="none" strike="noStrike" cap="none" normalizeH="0" baseline="-2500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zn</a:t>
            </a: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= 0,1.65 = 6,5g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Box 10"/>
          <p:cNvSpPr txBox="1">
            <a:spLocks noChangeArrowheads="1"/>
          </p:cNvSpPr>
          <p:nvPr/>
        </p:nvSpPr>
        <p:spPr bwMode="auto">
          <a:xfrm>
            <a:off x="228600" y="55626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kumimoji="0" lang="en-US" sz="2400" b="0" i="0" u="none" strike="noStrike" cap="none" normalizeH="0" baseline="-2500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Cu</a:t>
            </a:r>
            <a:r>
              <a:rPr kumimoji="0" lang="en-US" sz="2400" b="0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còn lại = 10,5 – 6,5 = 4g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 Box 11"/>
              <p:cNvSpPr txBox="1">
                <a:spLocks noChangeArrowheads="1"/>
              </p:cNvSpPr>
              <p:nvPr/>
            </p:nvSpPr>
            <p:spPr bwMode="auto">
              <a:xfrm>
                <a:off x="3974306" y="4477463"/>
                <a:ext cx="4179094" cy="10166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%</a:t>
                </a:r>
                <a:r>
                  <a:rPr kumimoji="0" lang="en-US" sz="2400" b="0" i="0" u="none" strike="noStrike" cap="none" normalizeH="0" baseline="0" dirty="0" err="1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m</a:t>
                </a:r>
                <a:r>
                  <a:rPr kumimoji="0" lang="en-US" sz="2400" b="0" i="0" u="none" strike="noStrike" cap="none" normalizeH="0" baseline="-25000" dirty="0" err="1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Zn</a:t>
                </a:r>
                <a:r>
                  <a:rPr kumimoji="0" lang="en-US" sz="24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  <m:t>6,5.100</m:t>
                        </m:r>
                      </m:num>
                      <m:den>
                        <m: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  <m:t>10,5</m:t>
                        </m:r>
                      </m:den>
                    </m:f>
                    <m:r>
                      <a: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Cambria Math"/>
                        <a:cs typeface="Arial" pitchFamily="34" charset="0"/>
                      </a:rPr>
                      <m:t>=61,9%</m:t>
                    </m:r>
                  </m:oMath>
                </a14:m>
                <a:r>
                  <a:rPr kumimoji="0" lang="en-US" sz="24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                               %</a:t>
                </a:r>
                <a:r>
                  <a:rPr kumimoji="0" lang="en-US" sz="2400" b="0" i="0" u="none" strike="noStrike" cap="none" normalizeH="0" baseline="0" dirty="0" err="1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m</a:t>
                </a:r>
                <a:r>
                  <a:rPr kumimoji="0" lang="en-US" sz="2400" b="0" i="0" u="none" strike="noStrike" cap="none" normalizeH="0" baseline="-25000" dirty="0" err="1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Cu</a:t>
                </a:r>
                <a:r>
                  <a:rPr kumimoji="0" lang="en-US" sz="2400" b="0" i="0" u="none" strike="noStrike" cap="none" normalizeH="0" baseline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= 100%  - 61,9% = 38,1%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74306" y="4477463"/>
                <a:ext cx="4179094" cy="1016689"/>
              </a:xfrm>
              <a:prstGeom prst="rect">
                <a:avLst/>
              </a:prstGeom>
              <a:blipFill rotWithShape="1">
                <a:blip r:embed="rId5"/>
                <a:stretch>
                  <a:fillRect l="-2332" r="-292" b="-1317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  <a:endParaRPr lang="en-US">
                  <a:noFill/>
                </a:endParaRPr>
              </a:p>
            </p:txBody>
          </p:sp>
        </mc:Fallback>
      </mc:AlternateContent>
      <p:cxnSp>
        <p:nvCxnSpPr>
          <p:cNvPr id="48" name="Straight Connector 47"/>
          <p:cNvCxnSpPr/>
          <p:nvPr/>
        </p:nvCxnSpPr>
        <p:spPr>
          <a:xfrm>
            <a:off x="3974306" y="4495800"/>
            <a:ext cx="0" cy="1524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563" y="4221162"/>
            <a:ext cx="5329237" cy="141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525" y="3730625"/>
            <a:ext cx="5168900" cy="1096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238" y="2759075"/>
            <a:ext cx="5373687" cy="170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5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50" y="1903412"/>
            <a:ext cx="5097463" cy="254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175" y="2455862"/>
            <a:ext cx="3030538" cy="213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5" y="576262"/>
            <a:ext cx="7558088" cy="2379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2073275"/>
            <a:ext cx="2905125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62400" y="381000"/>
            <a:ext cx="1592103" cy="52322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1" y="1676400"/>
            <a:ext cx="1380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2400" b="1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586335"/>
            <a:ext cx="67646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Aluminium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)”</a:t>
            </a:r>
          </a:p>
          <a:p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    *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của Al</a:t>
            </a:r>
          </a:p>
          <a:p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    *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Al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1" y="2114821"/>
            <a:ext cx="47820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: 2, 3, 4 tr54/SGK</a:t>
            </a:r>
          </a:p>
        </p:txBody>
      </p:sp>
    </p:spTree>
    <p:extLst>
      <p:ext uri="{BB962C8B-B14F-4D97-AF65-F5344CB8AC3E}">
        <p14:creationId xmlns:p14="http://schemas.microsoft.com/office/powerpoint/2010/main" val="70505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5108" y="363470"/>
            <a:ext cx="614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???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066800" y="990600"/>
            <a:ext cx="7772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	a/ Fe +  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→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b/ Zn  +   CuSO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→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c/ Cu  +  AgNO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→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d/ Ag  +  CuSO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→	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066800" y="1417675"/>
            <a:ext cx="7772400" cy="1997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a/ Fe + 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HCl   →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FeCl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+   H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b/ Zn  +   CuSO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→ 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ZnSO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+  Cu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c/ Cu  + 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→ 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Cu(NO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+  2Ag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d/ Ag  +  CuSO</a:t>
            </a:r>
            <a:r>
              <a:rPr kumimoji="0" lang="en-US" sz="2800" b="1" i="0" u="none" strike="noStrike" cap="none" normalizeH="0" baseline="-2500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→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5108" y="363470"/>
            <a:ext cx="614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12192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một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9906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46612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/>
          <p:cNvSpPr/>
          <p:nvPr/>
        </p:nvSpPr>
        <p:spPr bwMode="auto">
          <a:xfrm>
            <a:off x="552450" y="2433637"/>
            <a:ext cx="114300" cy="1390650"/>
          </a:xfrm>
          <a:custGeom>
            <a:avLst/>
            <a:gdLst>
              <a:gd name="T0" fmla="*/ 0 w 96"/>
              <a:gd name="T1" fmla="*/ 0 h 1008"/>
              <a:gd name="T2" fmla="*/ 96 w 96"/>
              <a:gd name="T3" fmla="*/ 0 h 1008"/>
              <a:gd name="T4" fmla="*/ 96 w 96"/>
              <a:gd name="T5" fmla="*/ 912 h 1008"/>
              <a:gd name="T6" fmla="*/ 48 w 96"/>
              <a:gd name="T7" fmla="*/ 1008 h 1008"/>
              <a:gd name="T8" fmla="*/ 0 w 96"/>
              <a:gd name="T9" fmla="*/ 912 h 1008"/>
              <a:gd name="T10" fmla="*/ 0 w 96"/>
              <a:gd name="T11" fmla="*/ 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6" h="1008">
                <a:moveTo>
                  <a:pt x="0" y="0"/>
                </a:moveTo>
                <a:lnTo>
                  <a:pt x="96" y="0"/>
                </a:lnTo>
                <a:lnTo>
                  <a:pt x="96" y="912"/>
                </a:lnTo>
                <a:lnTo>
                  <a:pt x="48" y="1008"/>
                </a:lnTo>
                <a:lnTo>
                  <a:pt x="0" y="912"/>
                </a:lnTo>
                <a:lnTo>
                  <a:pt x="0" y="0"/>
                </a:lnTo>
                <a:close/>
              </a:path>
            </a:pathLst>
          </a:custGeom>
          <a:solidFill>
            <a:srgbClr val="A0A2A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grpSp>
        <p:nvGrpSpPr>
          <p:cNvPr id="15" name="Group 14"/>
          <p:cNvGrpSpPr/>
          <p:nvPr/>
        </p:nvGrpSpPr>
        <p:grpSpPr bwMode="auto">
          <a:xfrm>
            <a:off x="3124200" y="2582862"/>
            <a:ext cx="2743200" cy="2362200"/>
            <a:chOff x="1968" y="2016"/>
            <a:chExt cx="1728" cy="1488"/>
          </a:xfrm>
        </p:grpSpPr>
        <p:grpSp>
          <p:nvGrpSpPr>
            <p:cNvPr id="16" name="Group 15"/>
            <p:cNvGrpSpPr/>
            <p:nvPr/>
          </p:nvGrpSpPr>
          <p:grpSpPr bwMode="auto">
            <a:xfrm>
              <a:off x="1968" y="2016"/>
              <a:ext cx="768" cy="1488"/>
              <a:chOff x="1968" y="2016"/>
              <a:chExt cx="768" cy="1488"/>
            </a:xfrm>
          </p:grpSpPr>
          <p:pic>
            <p:nvPicPr>
              <p:cNvPr id="3088" name="Picture 1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68" y="2016"/>
                <a:ext cx="768" cy="12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9" name="Text Box 17"/>
              <p:cNvSpPr txBox="1">
                <a:spLocks noChangeArrowheads="1"/>
              </p:cNvSpPr>
              <p:nvPr/>
            </p:nvSpPr>
            <p:spPr bwMode="auto">
              <a:xfrm>
                <a:off x="2160" y="3216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sz="2400" b="0" i="0" u="none" strike="noStrike" cap="none" normalizeH="0" baseline="0" dirty="0">
                    <a:ln>
                      <a:noFill/>
                    </a:ln>
                    <a:solidFill>
                      <a:srgbClr val="EF211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(1)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7" name="Group 18"/>
            <p:cNvGrpSpPr/>
            <p:nvPr/>
          </p:nvGrpSpPr>
          <p:grpSpPr bwMode="auto">
            <a:xfrm>
              <a:off x="2928" y="2016"/>
              <a:ext cx="768" cy="1488"/>
              <a:chOff x="2928" y="2016"/>
              <a:chExt cx="768" cy="1488"/>
            </a:xfrm>
          </p:grpSpPr>
          <p:pic>
            <p:nvPicPr>
              <p:cNvPr id="3091" name="Picture 19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2016"/>
                <a:ext cx="768" cy="12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8" name="Text Box 20"/>
              <p:cNvSpPr txBox="1">
                <a:spLocks noChangeArrowheads="1"/>
              </p:cNvSpPr>
              <p:nvPr/>
            </p:nvSpPr>
            <p:spPr bwMode="auto">
              <a:xfrm>
                <a:off x="3168" y="3216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sz="2400" b="0" i="0" u="none" strike="noStrike" cap="none" normalizeH="0" baseline="0" dirty="0">
                    <a:ln>
                      <a:noFill/>
                    </a:ln>
                    <a:solidFill>
                      <a:srgbClr val="EF211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(2)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0" name="Group 21"/>
          <p:cNvGrpSpPr/>
          <p:nvPr/>
        </p:nvGrpSpPr>
        <p:grpSpPr bwMode="auto">
          <a:xfrm>
            <a:off x="628650" y="2281237"/>
            <a:ext cx="3048000" cy="609600"/>
            <a:chOff x="1152" y="1968"/>
            <a:chExt cx="1824" cy="240"/>
          </a:xfrm>
        </p:grpSpPr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1152" y="1968"/>
              <a:ext cx="1824" cy="0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2976" y="1968"/>
              <a:ext cx="0" cy="240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grpSp>
        <p:nvGrpSpPr>
          <p:cNvPr id="23" name="Group 24"/>
          <p:cNvGrpSpPr/>
          <p:nvPr/>
        </p:nvGrpSpPr>
        <p:grpSpPr bwMode="auto">
          <a:xfrm>
            <a:off x="2000250" y="2433637"/>
            <a:ext cx="3124200" cy="609600"/>
            <a:chOff x="288" y="1776"/>
            <a:chExt cx="1824" cy="432"/>
          </a:xfrm>
        </p:grpSpPr>
        <p:sp>
          <p:nvSpPr>
            <p:cNvPr id="24" name="Line 25"/>
            <p:cNvSpPr>
              <a:spLocks noChangeShapeType="1"/>
            </p:cNvSpPr>
            <p:nvPr/>
          </p:nvSpPr>
          <p:spPr bwMode="auto">
            <a:xfrm>
              <a:off x="288" y="1776"/>
              <a:ext cx="1824" cy="0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5" name="Line 26"/>
            <p:cNvSpPr>
              <a:spLocks noChangeShapeType="1"/>
            </p:cNvSpPr>
            <p:nvPr/>
          </p:nvSpPr>
          <p:spPr bwMode="auto">
            <a:xfrm>
              <a:off x="2112" y="1776"/>
              <a:ext cx="0" cy="432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1981200" y="2509837"/>
            <a:ext cx="95250" cy="1352550"/>
          </a:xfrm>
          <a:prstGeom prst="rect">
            <a:avLst/>
          </a:prstGeom>
          <a:gradFill rotWithShape="0">
            <a:gsLst>
              <a:gs pos="0">
                <a:srgbClr val="964B00"/>
              </a:gs>
              <a:gs pos="50000">
                <a:srgbClr val="D88100"/>
              </a:gs>
              <a:gs pos="100000">
                <a:srgbClr val="964B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en-US"/>
          </a:p>
        </p:txBody>
      </p:sp>
      <p:grpSp>
        <p:nvGrpSpPr>
          <p:cNvPr id="30" name="Group 31"/>
          <p:cNvGrpSpPr/>
          <p:nvPr/>
        </p:nvGrpSpPr>
        <p:grpSpPr bwMode="auto">
          <a:xfrm>
            <a:off x="7924800" y="1676400"/>
            <a:ext cx="1219200" cy="3429000"/>
            <a:chOff x="4848" y="1338"/>
            <a:chExt cx="768" cy="2160"/>
          </a:xfrm>
        </p:grpSpPr>
        <p:pic>
          <p:nvPicPr>
            <p:cNvPr id="3104" name="Picture 3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" y="1900"/>
              <a:ext cx="768" cy="1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1" name="Text Box 33"/>
            <p:cNvSpPr txBox="1">
              <a:spLocks noChangeArrowheads="1"/>
            </p:cNvSpPr>
            <p:nvPr/>
          </p:nvSpPr>
          <p:spPr bwMode="auto">
            <a:xfrm>
              <a:off x="4992" y="1338"/>
              <a:ext cx="384" cy="23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EF2111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Cu</a:t>
              </a:r>
              <a:endParaRPr kumimoji="0" 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2" name="Text Box 34"/>
            <p:cNvSpPr txBox="1">
              <a:spLocks noChangeArrowheads="1"/>
            </p:cNvSpPr>
            <p:nvPr/>
          </p:nvSpPr>
          <p:spPr bwMode="auto">
            <a:xfrm>
              <a:off x="5088" y="3210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400" b="0" i="0" u="none" strike="noStrike" cap="none" normalizeH="0" baseline="0">
                  <a:ln>
                    <a:noFill/>
                  </a:ln>
                  <a:solidFill>
                    <a:srgbClr val="EF2111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(2)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3" name="Rectangle 35"/>
            <p:cNvSpPr>
              <a:spLocks noChangeArrowheads="1"/>
            </p:cNvSpPr>
            <p:nvPr/>
          </p:nvSpPr>
          <p:spPr bwMode="auto">
            <a:xfrm rot="1224851">
              <a:off x="5208" y="2242"/>
              <a:ext cx="60" cy="870"/>
            </a:xfrm>
            <a:prstGeom prst="rect">
              <a:avLst/>
            </a:prstGeom>
            <a:gradFill rotWithShape="0">
              <a:gsLst>
                <a:gs pos="0">
                  <a:srgbClr val="964B00"/>
                </a:gs>
                <a:gs pos="50000">
                  <a:srgbClr val="D88100"/>
                </a:gs>
                <a:gs pos="100000">
                  <a:srgbClr val="964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en-US"/>
            </a:p>
          </p:txBody>
        </p:sp>
        <p:sp>
          <p:nvSpPr>
            <p:cNvPr id="3074" name="Line 36"/>
            <p:cNvSpPr>
              <a:spLocks noChangeShapeType="1"/>
            </p:cNvSpPr>
            <p:nvPr/>
          </p:nvSpPr>
          <p:spPr bwMode="auto">
            <a:xfrm>
              <a:off x="5208" y="1644"/>
              <a:ext cx="0" cy="384"/>
            </a:xfrm>
            <a:prstGeom prst="line">
              <a:avLst/>
            </a:prstGeom>
            <a:noFill/>
            <a:ln w="9525">
              <a:solidFill>
                <a:srgbClr val="990000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grpSp>
        <p:nvGrpSpPr>
          <p:cNvPr id="3075" name="Group 37"/>
          <p:cNvGrpSpPr/>
          <p:nvPr/>
        </p:nvGrpSpPr>
        <p:grpSpPr bwMode="auto">
          <a:xfrm>
            <a:off x="6629400" y="1685925"/>
            <a:ext cx="1200150" cy="3409950"/>
            <a:chOff x="4056" y="1344"/>
            <a:chExt cx="756" cy="2148"/>
          </a:xfrm>
        </p:grpSpPr>
        <p:sp>
          <p:nvSpPr>
            <p:cNvPr id="3076" name="Text Box 38"/>
            <p:cNvSpPr txBox="1">
              <a:spLocks noChangeArrowheads="1"/>
            </p:cNvSpPr>
            <p:nvPr/>
          </p:nvSpPr>
          <p:spPr bwMode="auto">
            <a:xfrm>
              <a:off x="4176" y="1344"/>
              <a:ext cx="432" cy="23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anose="020B0604020202020204" pitchFamily="34" charset="0"/>
                </a:rPr>
                <a:t>  Fe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111" name="Picture 3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6" y="1897"/>
              <a:ext cx="756" cy="1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77" name="Line 40"/>
            <p:cNvSpPr>
              <a:spLocks noChangeShapeType="1"/>
            </p:cNvSpPr>
            <p:nvPr/>
          </p:nvSpPr>
          <p:spPr bwMode="auto">
            <a:xfrm>
              <a:off x="4416" y="1596"/>
              <a:ext cx="0" cy="480"/>
            </a:xfrm>
            <a:prstGeom prst="line">
              <a:avLst/>
            </a:prstGeom>
            <a:noFill/>
            <a:ln w="28575">
              <a:solidFill>
                <a:srgbClr val="CC00CC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078" name="Text Box 41"/>
            <p:cNvSpPr txBox="1">
              <a:spLocks noChangeArrowheads="1"/>
            </p:cNvSpPr>
            <p:nvPr/>
          </p:nvSpPr>
          <p:spPr bwMode="auto">
            <a:xfrm>
              <a:off x="4224" y="3205"/>
              <a:ext cx="384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400" b="0" i="0" u="none" strike="noStrike" cap="none" normalizeH="0" baseline="0">
                  <a:ln>
                    <a:noFill/>
                  </a:ln>
                  <a:solidFill>
                    <a:srgbClr val="EF2111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(1)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9" name="Freeform 42"/>
            <p:cNvSpPr/>
            <p:nvPr/>
          </p:nvSpPr>
          <p:spPr bwMode="auto">
            <a:xfrm rot="743767" flipH="1">
              <a:off x="4381" y="2579"/>
              <a:ext cx="59" cy="533"/>
            </a:xfrm>
            <a:custGeom>
              <a:avLst/>
              <a:gdLst>
                <a:gd name="T0" fmla="*/ 0 w 96"/>
                <a:gd name="T1" fmla="*/ 0 h 1008"/>
                <a:gd name="T2" fmla="*/ 96 w 96"/>
                <a:gd name="T3" fmla="*/ 0 h 1008"/>
                <a:gd name="T4" fmla="*/ 96 w 96"/>
                <a:gd name="T5" fmla="*/ 912 h 1008"/>
                <a:gd name="T6" fmla="*/ 48 w 96"/>
                <a:gd name="T7" fmla="*/ 1008 h 1008"/>
                <a:gd name="T8" fmla="*/ 0 w 96"/>
                <a:gd name="T9" fmla="*/ 912 h 1008"/>
                <a:gd name="T10" fmla="*/ 0 w 96"/>
                <a:gd name="T11" fmla="*/ 0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1008">
                  <a:moveTo>
                    <a:pt x="0" y="0"/>
                  </a:moveTo>
                  <a:lnTo>
                    <a:pt x="96" y="0"/>
                  </a:lnTo>
                  <a:lnTo>
                    <a:pt x="96" y="912"/>
                  </a:lnTo>
                  <a:lnTo>
                    <a:pt x="48" y="1008"/>
                  </a:lnTo>
                  <a:lnTo>
                    <a:pt x="0" y="9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00"/>
            </a:solidFill>
            <a:ln w="38100" cmpd="sng">
              <a:solidFill>
                <a:srgbClr val="99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080" name="Freeform 43"/>
            <p:cNvSpPr/>
            <p:nvPr/>
          </p:nvSpPr>
          <p:spPr bwMode="auto">
            <a:xfrm rot="871529">
              <a:off x="4492" y="2158"/>
              <a:ext cx="61" cy="480"/>
            </a:xfrm>
            <a:custGeom>
              <a:avLst/>
              <a:gdLst>
                <a:gd name="T0" fmla="*/ 0 w 96"/>
                <a:gd name="T1" fmla="*/ 0 h 1008"/>
                <a:gd name="T2" fmla="*/ 96 w 96"/>
                <a:gd name="T3" fmla="*/ 0 h 1008"/>
                <a:gd name="T4" fmla="*/ 96 w 96"/>
                <a:gd name="T5" fmla="*/ 912 h 1008"/>
                <a:gd name="T6" fmla="*/ 48 w 96"/>
                <a:gd name="T7" fmla="*/ 1008 h 1008"/>
                <a:gd name="T8" fmla="*/ 0 w 96"/>
                <a:gd name="T9" fmla="*/ 912 h 1008"/>
                <a:gd name="T10" fmla="*/ 0 w 96"/>
                <a:gd name="T11" fmla="*/ 0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1008">
                  <a:moveTo>
                    <a:pt x="0" y="0"/>
                  </a:moveTo>
                  <a:lnTo>
                    <a:pt x="96" y="0"/>
                  </a:lnTo>
                  <a:lnTo>
                    <a:pt x="96" y="912"/>
                  </a:lnTo>
                  <a:lnTo>
                    <a:pt x="48" y="1008"/>
                  </a:lnTo>
                  <a:lnTo>
                    <a:pt x="0" y="9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A2A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cxnSp>
        <p:nvCxnSpPr>
          <p:cNvPr id="103" name="Straight Arrow Connector 102"/>
          <p:cNvCxnSpPr/>
          <p:nvPr/>
        </p:nvCxnSpPr>
        <p:spPr>
          <a:xfrm>
            <a:off x="5791200" y="3581400"/>
            <a:ext cx="762000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0" name="TextBox 3109"/>
          <p:cNvSpPr txBox="1"/>
          <p:nvPr/>
        </p:nvSpPr>
        <p:spPr>
          <a:xfrm>
            <a:off x="76200" y="297818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371600" y="3111797"/>
            <a:ext cx="704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114800" y="4050268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438400" y="4050268"/>
            <a:ext cx="1123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CuSO</a:t>
            </a:r>
            <a:r>
              <a:rPr lang="en-US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3113" name="Straight Arrow Connector 3112"/>
          <p:cNvCxnSpPr>
            <a:endCxn id="107" idx="0"/>
          </p:cNvCxnSpPr>
          <p:nvPr/>
        </p:nvCxnSpPr>
        <p:spPr>
          <a:xfrm flipH="1">
            <a:off x="3000375" y="3862387"/>
            <a:ext cx="676275" cy="18788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5" name="Straight Arrow Connector 3114"/>
          <p:cNvCxnSpPr>
            <a:endCxn id="106" idx="0"/>
          </p:cNvCxnSpPr>
          <p:nvPr/>
        </p:nvCxnSpPr>
        <p:spPr>
          <a:xfrm flipH="1">
            <a:off x="4629150" y="3862387"/>
            <a:ext cx="514350" cy="18788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04800" y="9906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304800" y="146612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-95250" y="4953000"/>
            <a:ext cx="7258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hiện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Fe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Cu?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57200" y="1618520"/>
            <a:ext cx="28956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457200" y="208018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1828800" y="152400"/>
            <a:ext cx="7467600" cy="8299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2400" b="1" dirty="0">
              <a:ln w="11430"/>
              <a:solidFill>
                <a:srgbClr val="0033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 animBg="1"/>
      <p:bldP spid="3110" grpId="0"/>
      <p:bldP spid="105" grpId="0"/>
      <p:bldP spid="106" grpId="0"/>
      <p:bldP spid="107" grpId="0"/>
      <p:bldP spid="113" grpId="0"/>
      <p:bldP spid="114" grpId="0"/>
      <p:bldP spid="1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4800" y="9906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46612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927785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  +  CuSO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→  FeSO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Cu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403305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  +  FeSO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→ 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286497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→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Fe, Cu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286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959100"/>
            <a:ext cx="12954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/>
        </p:nvGrpSpPr>
        <p:grpSpPr bwMode="auto">
          <a:xfrm>
            <a:off x="533400" y="2397125"/>
            <a:ext cx="3048000" cy="685800"/>
            <a:chOff x="288" y="1776"/>
            <a:chExt cx="1824" cy="432"/>
          </a:xfrm>
        </p:grpSpPr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288" y="1776"/>
              <a:ext cx="1824" cy="0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2112" y="1776"/>
              <a:ext cx="0" cy="432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grpSp>
        <p:nvGrpSpPr>
          <p:cNvPr id="18" name="Group 19"/>
          <p:cNvGrpSpPr/>
          <p:nvPr/>
        </p:nvGrpSpPr>
        <p:grpSpPr bwMode="auto">
          <a:xfrm>
            <a:off x="4267201" y="2959099"/>
            <a:ext cx="1600492" cy="2145613"/>
            <a:chOff x="2784" y="2160"/>
            <a:chExt cx="964" cy="1316"/>
          </a:xfrm>
        </p:grpSpPr>
        <p:pic>
          <p:nvPicPr>
            <p:cNvPr id="4116" name="Picture 2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2160"/>
              <a:ext cx="720" cy="1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3268" y="3196"/>
              <a:ext cx="480" cy="2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EF2111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(2)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oup 22"/>
          <p:cNvGrpSpPr/>
          <p:nvPr/>
        </p:nvGrpSpPr>
        <p:grpSpPr bwMode="auto">
          <a:xfrm>
            <a:off x="1905000" y="2625725"/>
            <a:ext cx="3048000" cy="381000"/>
            <a:chOff x="1152" y="1968"/>
            <a:chExt cx="1824" cy="240"/>
          </a:xfrm>
        </p:grpSpPr>
        <p:sp>
          <p:nvSpPr>
            <p:cNvPr id="23" name="Line 23"/>
            <p:cNvSpPr>
              <a:spLocks noChangeShapeType="1"/>
            </p:cNvSpPr>
            <p:nvPr/>
          </p:nvSpPr>
          <p:spPr bwMode="auto">
            <a:xfrm>
              <a:off x="1152" y="1968"/>
              <a:ext cx="1824" cy="0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2976" y="1968"/>
              <a:ext cx="0" cy="240"/>
            </a:xfrm>
            <a:prstGeom prst="line">
              <a:avLst/>
            </a:prstGeom>
            <a:noFill/>
            <a:ln w="38100">
              <a:solidFill>
                <a:srgbClr val="CC00CC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457200" y="2549525"/>
            <a:ext cx="95250" cy="1352550"/>
          </a:xfrm>
          <a:prstGeom prst="rect">
            <a:avLst/>
          </a:prstGeom>
          <a:gradFill rotWithShape="0">
            <a:gsLst>
              <a:gs pos="0">
                <a:srgbClr val="964B00"/>
              </a:gs>
              <a:gs pos="50000">
                <a:srgbClr val="D88100"/>
              </a:gs>
              <a:gs pos="100000">
                <a:srgbClr val="964B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1828800" y="2778125"/>
            <a:ext cx="95250" cy="13525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rgbClr val="CBCBCB"/>
              </a:gs>
              <a:gs pos="100000">
                <a:schemeClr val="bg2"/>
              </a:gs>
            </a:gsLst>
            <a:lin ang="0" scaled="1"/>
          </a:gradFill>
          <a:ln w="9525">
            <a:solidFill>
              <a:schemeClr val="bg2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en-US"/>
          </a:p>
        </p:txBody>
      </p:sp>
      <p:grpSp>
        <p:nvGrpSpPr>
          <p:cNvPr id="27" name="Group 27"/>
          <p:cNvGrpSpPr/>
          <p:nvPr/>
        </p:nvGrpSpPr>
        <p:grpSpPr bwMode="auto">
          <a:xfrm>
            <a:off x="7467600" y="2276475"/>
            <a:ext cx="1371600" cy="2903538"/>
            <a:chOff x="4704" y="1754"/>
            <a:chExt cx="864" cy="1829"/>
          </a:xfrm>
        </p:grpSpPr>
        <p:pic>
          <p:nvPicPr>
            <p:cNvPr id="4124" name="Picture 2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2112"/>
              <a:ext cx="762" cy="1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8" name="Text Box 29"/>
            <p:cNvSpPr txBox="1">
              <a:spLocks noChangeArrowheads="1"/>
            </p:cNvSpPr>
            <p:nvPr/>
          </p:nvSpPr>
          <p:spPr bwMode="auto">
            <a:xfrm>
              <a:off x="4704" y="1754"/>
              <a:ext cx="864" cy="29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4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anose="020B0604020202020204" pitchFamily="34" charset="0"/>
                </a:rPr>
                <a:t> </a:t>
              </a:r>
              <a:r>
                <a:rPr lang="en-US" b="1" dirty="0">
                  <a:solidFill>
                    <a:srgbClr val="0000FF"/>
                  </a:solidFill>
                  <a:latin typeface="VNI-Times" pitchFamily="2" charset="0"/>
                  <a:cs typeface="Arial" panose="020B0604020202020204" pitchFamily="34" charset="0"/>
                </a:rPr>
                <a:t>Ag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Line 30"/>
            <p:cNvSpPr>
              <a:spLocks noChangeShapeType="1"/>
            </p:cNvSpPr>
            <p:nvPr/>
          </p:nvSpPr>
          <p:spPr bwMode="auto">
            <a:xfrm>
              <a:off x="5161" y="1814"/>
              <a:ext cx="0" cy="538"/>
            </a:xfrm>
            <a:prstGeom prst="line">
              <a:avLst/>
            </a:prstGeom>
            <a:noFill/>
            <a:ln w="9525">
              <a:solidFill>
                <a:srgbClr val="EF2111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0" name="Text Box 31"/>
            <p:cNvSpPr txBox="1">
              <a:spLocks noChangeArrowheads="1"/>
            </p:cNvSpPr>
            <p:nvPr/>
          </p:nvSpPr>
          <p:spPr bwMode="auto">
            <a:xfrm>
              <a:off x="4958" y="3296"/>
              <a:ext cx="508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EF2111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(2)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 rot="1162365">
              <a:off x="5148" y="2424"/>
              <a:ext cx="60" cy="85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rgbClr val="CBCBCB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bg2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en-US"/>
            </a:p>
          </p:txBody>
        </p:sp>
      </p:grpSp>
      <p:grpSp>
        <p:nvGrpSpPr>
          <p:cNvPr id="4096" name="Group 33"/>
          <p:cNvGrpSpPr/>
          <p:nvPr/>
        </p:nvGrpSpPr>
        <p:grpSpPr bwMode="auto">
          <a:xfrm>
            <a:off x="6324600" y="2425700"/>
            <a:ext cx="1371600" cy="2514600"/>
            <a:chOff x="3840" y="1680"/>
            <a:chExt cx="864" cy="1584"/>
          </a:xfrm>
        </p:grpSpPr>
        <p:pic>
          <p:nvPicPr>
            <p:cNvPr id="4130" name="Picture 3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1968"/>
              <a:ext cx="768" cy="1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097" name="Text Box 35"/>
            <p:cNvSpPr txBox="1">
              <a:spLocks noChangeArrowheads="1"/>
            </p:cNvSpPr>
            <p:nvPr/>
          </p:nvSpPr>
          <p:spPr bwMode="auto">
            <a:xfrm>
              <a:off x="3888" y="1681"/>
              <a:ext cx="816" cy="29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400" b="1" i="0" u="none" strike="noStrike" cap="none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latin typeface="VNI-Times" pitchFamily="2" charset="0"/>
                  <a:cs typeface="Arial" panose="020B0604020202020204" pitchFamily="34" charset="0"/>
                </a:rPr>
                <a:t> </a:t>
              </a:r>
              <a:r>
                <a:rPr lang="en-US" b="1" dirty="0">
                  <a:solidFill>
                    <a:srgbClr val="0000FF"/>
                  </a:solidFill>
                  <a:latin typeface="VNI-Times" pitchFamily="2" charset="0"/>
                  <a:cs typeface="Arial" panose="020B0604020202020204" pitchFamily="34" charset="0"/>
                </a:rPr>
                <a:t>Cu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8" name="Line 36"/>
            <p:cNvSpPr>
              <a:spLocks noChangeShapeType="1"/>
            </p:cNvSpPr>
            <p:nvPr/>
          </p:nvSpPr>
          <p:spPr bwMode="auto">
            <a:xfrm>
              <a:off x="4272" y="1680"/>
              <a:ext cx="0" cy="432"/>
            </a:xfrm>
            <a:prstGeom prst="line">
              <a:avLst/>
            </a:prstGeom>
            <a:noFill/>
            <a:ln w="9525">
              <a:solidFill>
                <a:srgbClr val="CC7900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4099" name="Rectangle 37"/>
            <p:cNvSpPr>
              <a:spLocks noChangeArrowheads="1"/>
            </p:cNvSpPr>
            <p:nvPr/>
          </p:nvSpPr>
          <p:spPr bwMode="auto">
            <a:xfrm rot="1189022" flipH="1">
              <a:off x="4144" y="2664"/>
              <a:ext cx="50" cy="468"/>
            </a:xfrm>
            <a:prstGeom prst="rect">
              <a:avLst/>
            </a:prstGeom>
            <a:solidFill>
              <a:srgbClr val="A0A2A2"/>
            </a:solidFill>
            <a:ln w="38100">
              <a:solidFill>
                <a:schemeClr val="bg2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en-US"/>
            </a:p>
          </p:txBody>
        </p:sp>
        <p:sp>
          <p:nvSpPr>
            <p:cNvPr id="4100" name="Rectangle 38"/>
            <p:cNvSpPr>
              <a:spLocks noChangeArrowheads="1"/>
            </p:cNvSpPr>
            <p:nvPr/>
          </p:nvSpPr>
          <p:spPr bwMode="auto">
            <a:xfrm rot="1189022">
              <a:off x="4287" y="2292"/>
              <a:ext cx="48" cy="420"/>
            </a:xfrm>
            <a:prstGeom prst="rect">
              <a:avLst/>
            </a:prstGeom>
            <a:gradFill rotWithShape="0">
              <a:gsLst>
                <a:gs pos="0">
                  <a:srgbClr val="964B00"/>
                </a:gs>
                <a:gs pos="50000">
                  <a:srgbClr val="D88100"/>
                </a:gs>
                <a:gs pos="100000">
                  <a:srgbClr val="964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/>
            <a:lstStyle/>
            <a:p>
              <a:endParaRPr lang="en-US"/>
            </a:p>
          </p:txBody>
        </p:sp>
      </p:grpSp>
      <p:cxnSp>
        <p:nvCxnSpPr>
          <p:cNvPr id="41" name="Straight Arrow Connector 40"/>
          <p:cNvCxnSpPr/>
          <p:nvPr/>
        </p:nvCxnSpPr>
        <p:spPr>
          <a:xfrm>
            <a:off x="5638800" y="3810000"/>
            <a:ext cx="762000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04800" y="9906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04800" y="146612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4800" y="192778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4101" name="TextBox 4100"/>
          <p:cNvSpPr txBox="1"/>
          <p:nvPr/>
        </p:nvSpPr>
        <p:spPr>
          <a:xfrm>
            <a:off x="1371600" y="3362592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0" y="3066204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</a:p>
        </p:txBody>
      </p:sp>
      <p:sp>
        <p:nvSpPr>
          <p:cNvPr id="48" name="Text Box 21"/>
          <p:cNvSpPr txBox="1">
            <a:spLocks noChangeArrowheads="1"/>
          </p:cNvSpPr>
          <p:nvPr/>
        </p:nvSpPr>
        <p:spPr bwMode="auto">
          <a:xfrm>
            <a:off x="2784475" y="4648200"/>
            <a:ext cx="7969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EF211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(1)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209800" y="3941961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223164" y="4057175"/>
            <a:ext cx="13300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Cu(NO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baseline="-25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1" name="Text Box 21"/>
          <p:cNvSpPr txBox="1">
            <a:spLocks noChangeArrowheads="1"/>
          </p:cNvSpPr>
          <p:nvPr/>
        </p:nvSpPr>
        <p:spPr bwMode="auto">
          <a:xfrm>
            <a:off x="6670675" y="4800600"/>
            <a:ext cx="7969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EF2111"/>
                </a:solidFill>
                <a:effectLst/>
                <a:latin typeface="Times New Roman" panose="02020603050405020304" pitchFamily="18" charset="0"/>
                <a:cs typeface="Arial" panose="020B0604020202020204" pitchFamily="34" charset="0"/>
              </a:rPr>
              <a:t>(1)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03" name="Straight Arrow Connector 4102"/>
          <p:cNvCxnSpPr/>
          <p:nvPr/>
        </p:nvCxnSpPr>
        <p:spPr>
          <a:xfrm flipH="1" flipV="1">
            <a:off x="2895600" y="4342071"/>
            <a:ext cx="381000" cy="22992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5" name="Straight Arrow Connector 4104"/>
          <p:cNvCxnSpPr/>
          <p:nvPr/>
        </p:nvCxnSpPr>
        <p:spPr>
          <a:xfrm flipV="1">
            <a:off x="5010996" y="4359275"/>
            <a:ext cx="451592" cy="31088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-95250" y="5105400"/>
            <a:ext cx="7258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hiện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Cu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45" grpId="0"/>
      <p:bldP spid="4101" grpId="0"/>
      <p:bldP spid="47" grpId="0"/>
      <p:bldP spid="48" grpId="0"/>
      <p:bldP spid="49" grpId="0"/>
      <p:bldP spid="50" grpId="0"/>
      <p:bldP spid="51" grpId="0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990600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46612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92778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3622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  +  2AgNO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→  Cu(NO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2Ag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83772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  + Cu(NO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="1" baseline="-25000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→ 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b="1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3299385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Ag →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Cu, Ag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/>
          <p:nvPr/>
        </p:nvSpPr>
        <p:spPr bwMode="auto">
          <a:xfrm>
            <a:off x="533400" y="2590800"/>
            <a:ext cx="95250" cy="1524000"/>
          </a:xfrm>
          <a:custGeom>
            <a:avLst/>
            <a:gdLst>
              <a:gd name="T0" fmla="*/ 0 w 96"/>
              <a:gd name="T1" fmla="*/ 0 h 1008"/>
              <a:gd name="T2" fmla="*/ 96 w 96"/>
              <a:gd name="T3" fmla="*/ 0 h 1008"/>
              <a:gd name="T4" fmla="*/ 96 w 96"/>
              <a:gd name="T5" fmla="*/ 912 h 1008"/>
              <a:gd name="T6" fmla="*/ 48 w 96"/>
              <a:gd name="T7" fmla="*/ 1008 h 1008"/>
              <a:gd name="T8" fmla="*/ 0 w 96"/>
              <a:gd name="T9" fmla="*/ 912 h 1008"/>
              <a:gd name="T10" fmla="*/ 0 w 96"/>
              <a:gd name="T11" fmla="*/ 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6" h="1008">
                <a:moveTo>
                  <a:pt x="0" y="0"/>
                </a:moveTo>
                <a:lnTo>
                  <a:pt x="96" y="0"/>
                </a:lnTo>
                <a:lnTo>
                  <a:pt x="96" y="912"/>
                </a:lnTo>
                <a:lnTo>
                  <a:pt x="48" y="1008"/>
                </a:lnTo>
                <a:lnTo>
                  <a:pt x="0" y="912"/>
                </a:lnTo>
                <a:lnTo>
                  <a:pt x="0" y="0"/>
                </a:lnTo>
                <a:close/>
              </a:path>
            </a:pathLst>
          </a:custGeom>
          <a:solidFill>
            <a:srgbClr val="A0A2A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rot="5385677" flipV="1">
            <a:off x="5790406" y="3582194"/>
            <a:ext cx="1588" cy="762000"/>
          </a:xfrm>
          <a:prstGeom prst="line">
            <a:avLst/>
          </a:prstGeom>
          <a:noFill/>
          <a:ln w="57150">
            <a:solidFill>
              <a:srgbClr val="EF2111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 bwMode="auto">
          <a:xfrm>
            <a:off x="609600" y="2438400"/>
            <a:ext cx="2590800" cy="381000"/>
            <a:chOff x="288" y="1776"/>
            <a:chExt cx="1824" cy="432"/>
          </a:xfrm>
        </p:grpSpPr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288" y="1776"/>
              <a:ext cx="182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2112" y="1776"/>
              <a:ext cx="0" cy="43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 bwMode="auto">
          <a:xfrm>
            <a:off x="1828800" y="2590800"/>
            <a:ext cx="2895600" cy="381000"/>
            <a:chOff x="1152" y="1968"/>
            <a:chExt cx="1824" cy="240"/>
          </a:xfrm>
        </p:grpSpPr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1152" y="1968"/>
              <a:ext cx="182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976" y="1968"/>
              <a:ext cx="0" cy="24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 bwMode="auto">
          <a:xfrm>
            <a:off x="2438400" y="2971800"/>
            <a:ext cx="2819400" cy="2057400"/>
            <a:chOff x="1584" y="2160"/>
            <a:chExt cx="1776" cy="1296"/>
          </a:xfrm>
        </p:grpSpPr>
        <p:grpSp>
          <p:nvGrpSpPr>
            <p:cNvPr id="22" name="Group 21"/>
            <p:cNvGrpSpPr/>
            <p:nvPr/>
          </p:nvGrpSpPr>
          <p:grpSpPr bwMode="auto">
            <a:xfrm>
              <a:off x="1584" y="2160"/>
              <a:ext cx="768" cy="1296"/>
              <a:chOff x="1632" y="2160"/>
              <a:chExt cx="864" cy="1296"/>
            </a:xfrm>
          </p:grpSpPr>
          <p:pic>
            <p:nvPicPr>
              <p:cNvPr id="5142" name="Picture 2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2" y="2160"/>
                <a:ext cx="864" cy="11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824" y="3168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sz="2400" b="0" i="0" u="none" strike="noStrike" cap="none" normalizeH="0" baseline="0" dirty="0">
                    <a:ln>
                      <a:noFill/>
                    </a:ln>
                    <a:solidFill>
                      <a:srgbClr val="EF211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(1)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3" name="Group 24"/>
            <p:cNvGrpSpPr/>
            <p:nvPr/>
          </p:nvGrpSpPr>
          <p:grpSpPr bwMode="auto">
            <a:xfrm>
              <a:off x="2640" y="2160"/>
              <a:ext cx="720" cy="1296"/>
              <a:chOff x="2640" y="2160"/>
              <a:chExt cx="864" cy="1296"/>
            </a:xfrm>
          </p:grpSpPr>
          <p:pic>
            <p:nvPicPr>
              <p:cNvPr id="5145" name="Picture 2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40" y="2160"/>
                <a:ext cx="864" cy="11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4" name="Text Box 26"/>
              <p:cNvSpPr txBox="1">
                <a:spLocks noChangeArrowheads="1"/>
              </p:cNvSpPr>
              <p:nvPr/>
            </p:nvSpPr>
            <p:spPr bwMode="auto">
              <a:xfrm>
                <a:off x="2870" y="316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sz="2400" b="0" i="0" u="none" strike="noStrike" cap="none" normalizeH="0" baseline="0" dirty="0">
                    <a:ln>
                      <a:noFill/>
                    </a:ln>
                    <a:solidFill>
                      <a:srgbClr val="EF211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(2)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1752600" y="2667000"/>
            <a:ext cx="95250" cy="1352550"/>
          </a:xfrm>
          <a:prstGeom prst="rect">
            <a:avLst/>
          </a:prstGeom>
          <a:gradFill rotWithShape="0">
            <a:gsLst>
              <a:gs pos="0">
                <a:srgbClr val="964B00"/>
              </a:gs>
              <a:gs pos="50000">
                <a:srgbClr val="D88100"/>
              </a:gs>
              <a:gs pos="100000">
                <a:srgbClr val="964B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/>
          <a:lstStyle/>
          <a:p>
            <a:endParaRPr lang="en-US"/>
          </a:p>
        </p:txBody>
      </p:sp>
      <p:grpSp>
        <p:nvGrpSpPr>
          <p:cNvPr id="27" name="Group 28"/>
          <p:cNvGrpSpPr/>
          <p:nvPr/>
        </p:nvGrpSpPr>
        <p:grpSpPr bwMode="auto">
          <a:xfrm>
            <a:off x="7620000" y="2971800"/>
            <a:ext cx="1143000" cy="2133600"/>
            <a:chOff x="4800" y="2160"/>
            <a:chExt cx="720" cy="1344"/>
          </a:xfrm>
        </p:grpSpPr>
        <p:sp>
          <p:nvSpPr>
            <p:cNvPr id="28" name="Text Box 29"/>
            <p:cNvSpPr txBox="1">
              <a:spLocks noChangeArrowheads="1"/>
            </p:cNvSpPr>
            <p:nvPr/>
          </p:nvSpPr>
          <p:spPr bwMode="auto">
            <a:xfrm>
              <a:off x="4960" y="3216"/>
              <a:ext cx="3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EF2111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(2)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9" name="Group 30"/>
            <p:cNvGrpSpPr/>
            <p:nvPr/>
          </p:nvGrpSpPr>
          <p:grpSpPr bwMode="auto">
            <a:xfrm>
              <a:off x="4800" y="2160"/>
              <a:ext cx="720" cy="1104"/>
              <a:chOff x="4800" y="2160"/>
              <a:chExt cx="720" cy="1104"/>
            </a:xfrm>
          </p:grpSpPr>
          <p:pic>
            <p:nvPicPr>
              <p:cNvPr id="5151" name="Picture 3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0" y="2160"/>
                <a:ext cx="720" cy="11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0" name="Rectangle 32"/>
              <p:cNvSpPr>
                <a:spLocks noChangeArrowheads="1"/>
              </p:cNvSpPr>
              <p:nvPr/>
            </p:nvSpPr>
            <p:spPr bwMode="auto">
              <a:xfrm rot="1121687">
                <a:off x="5142" y="2340"/>
                <a:ext cx="60" cy="852"/>
              </a:xfrm>
              <a:prstGeom prst="rect">
                <a:avLst/>
              </a:prstGeom>
              <a:gradFill rotWithShape="0">
                <a:gsLst>
                  <a:gs pos="0">
                    <a:srgbClr val="964B00"/>
                  </a:gs>
                  <a:gs pos="50000">
                    <a:srgbClr val="D88100"/>
                  </a:gs>
                  <a:gs pos="100000">
                    <a:srgbClr val="964B0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</p:grpSp>
      </p:grpSp>
      <p:grpSp>
        <p:nvGrpSpPr>
          <p:cNvPr id="31" name="Group 33"/>
          <p:cNvGrpSpPr/>
          <p:nvPr/>
        </p:nvGrpSpPr>
        <p:grpSpPr bwMode="auto">
          <a:xfrm>
            <a:off x="6172200" y="2971800"/>
            <a:ext cx="1295400" cy="2133600"/>
            <a:chOff x="3888" y="2160"/>
            <a:chExt cx="816" cy="1344"/>
          </a:xfrm>
        </p:grpSpPr>
        <p:pic>
          <p:nvPicPr>
            <p:cNvPr id="5154" name="Picture 3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8" y="2160"/>
              <a:ext cx="816" cy="1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52" name="Freeform 35"/>
            <p:cNvSpPr/>
            <p:nvPr/>
          </p:nvSpPr>
          <p:spPr bwMode="auto">
            <a:xfrm rot="1317438">
              <a:off x="4270" y="2340"/>
              <a:ext cx="51" cy="876"/>
            </a:xfrm>
            <a:custGeom>
              <a:avLst/>
              <a:gdLst>
                <a:gd name="T0" fmla="*/ 0 w 96"/>
                <a:gd name="T1" fmla="*/ 0 h 1008"/>
                <a:gd name="T2" fmla="*/ 96 w 96"/>
                <a:gd name="T3" fmla="*/ 0 h 1008"/>
                <a:gd name="T4" fmla="*/ 96 w 96"/>
                <a:gd name="T5" fmla="*/ 912 h 1008"/>
                <a:gd name="T6" fmla="*/ 48 w 96"/>
                <a:gd name="T7" fmla="*/ 1008 h 1008"/>
                <a:gd name="T8" fmla="*/ 0 w 96"/>
                <a:gd name="T9" fmla="*/ 912 h 1008"/>
                <a:gd name="T10" fmla="*/ 0 w 96"/>
                <a:gd name="T11" fmla="*/ 0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1008">
                  <a:moveTo>
                    <a:pt x="0" y="0"/>
                  </a:moveTo>
                  <a:lnTo>
                    <a:pt x="96" y="0"/>
                  </a:lnTo>
                  <a:lnTo>
                    <a:pt x="96" y="912"/>
                  </a:lnTo>
                  <a:lnTo>
                    <a:pt x="48" y="1008"/>
                  </a:lnTo>
                  <a:lnTo>
                    <a:pt x="0" y="9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A2A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5153" name="Text Box 36"/>
            <p:cNvSpPr txBox="1">
              <a:spLocks noChangeArrowheads="1"/>
            </p:cNvSpPr>
            <p:nvPr/>
          </p:nvSpPr>
          <p:spPr bwMode="auto">
            <a:xfrm>
              <a:off x="4115" y="3216"/>
              <a:ext cx="36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EF2111"/>
                  </a:solidFill>
                  <a:effectLst/>
                  <a:latin typeface="Times New Roman" panose="02020603050405020304" pitchFamily="18" charset="0"/>
                  <a:cs typeface="Arial" panose="020B0604020202020204" pitchFamily="34" charset="0"/>
                </a:rPr>
                <a:t>(1)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55" name="Group 37"/>
            <p:cNvGrpSpPr/>
            <p:nvPr/>
          </p:nvGrpSpPr>
          <p:grpSpPr bwMode="auto">
            <a:xfrm>
              <a:off x="4163" y="2688"/>
              <a:ext cx="136" cy="469"/>
              <a:chOff x="4176" y="1632"/>
              <a:chExt cx="576" cy="864"/>
            </a:xfrm>
          </p:grpSpPr>
          <p:sp>
            <p:nvSpPr>
              <p:cNvPr id="5156" name="Oval 38"/>
              <p:cNvSpPr>
                <a:spLocks noChangeArrowheads="1"/>
              </p:cNvSpPr>
              <p:nvPr/>
            </p:nvSpPr>
            <p:spPr bwMode="auto">
              <a:xfrm>
                <a:off x="4320" y="196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57" name="Oval 39"/>
              <p:cNvSpPr>
                <a:spLocks noChangeArrowheads="1"/>
              </p:cNvSpPr>
              <p:nvPr/>
            </p:nvSpPr>
            <p:spPr bwMode="auto">
              <a:xfrm>
                <a:off x="4320" y="182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58" name="Oval 40"/>
              <p:cNvSpPr>
                <a:spLocks noChangeArrowheads="1"/>
              </p:cNvSpPr>
              <p:nvPr/>
            </p:nvSpPr>
            <p:spPr bwMode="auto">
              <a:xfrm>
                <a:off x="4464" y="1632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59" name="Oval 41"/>
              <p:cNvSpPr>
                <a:spLocks noChangeArrowheads="1"/>
              </p:cNvSpPr>
              <p:nvPr/>
            </p:nvSpPr>
            <p:spPr bwMode="auto">
              <a:xfrm>
                <a:off x="4464" y="1776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0" name="Oval 42"/>
              <p:cNvSpPr>
                <a:spLocks noChangeArrowheads="1"/>
              </p:cNvSpPr>
              <p:nvPr/>
            </p:nvSpPr>
            <p:spPr bwMode="auto">
              <a:xfrm>
                <a:off x="4176" y="196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1" name="Oval 43"/>
              <p:cNvSpPr>
                <a:spLocks noChangeArrowheads="1"/>
              </p:cNvSpPr>
              <p:nvPr/>
            </p:nvSpPr>
            <p:spPr bwMode="auto">
              <a:xfrm>
                <a:off x="4224" y="1776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2" name="Oval 44"/>
              <p:cNvSpPr>
                <a:spLocks noChangeArrowheads="1"/>
              </p:cNvSpPr>
              <p:nvPr/>
            </p:nvSpPr>
            <p:spPr bwMode="auto">
              <a:xfrm>
                <a:off x="4176" y="230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3" name="Oval 45"/>
              <p:cNvSpPr>
                <a:spLocks noChangeArrowheads="1"/>
              </p:cNvSpPr>
              <p:nvPr/>
            </p:nvSpPr>
            <p:spPr bwMode="auto">
              <a:xfrm>
                <a:off x="4320" y="230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4" name="Oval 46"/>
              <p:cNvSpPr>
                <a:spLocks noChangeArrowheads="1"/>
              </p:cNvSpPr>
              <p:nvPr/>
            </p:nvSpPr>
            <p:spPr bwMode="auto">
              <a:xfrm>
                <a:off x="4320" y="216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5" name="Oval 47"/>
              <p:cNvSpPr>
                <a:spLocks noChangeArrowheads="1"/>
              </p:cNvSpPr>
              <p:nvPr/>
            </p:nvSpPr>
            <p:spPr bwMode="auto">
              <a:xfrm>
                <a:off x="4512" y="244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6" name="Oval 48"/>
              <p:cNvSpPr>
                <a:spLocks noChangeArrowheads="1"/>
              </p:cNvSpPr>
              <p:nvPr/>
            </p:nvSpPr>
            <p:spPr bwMode="auto">
              <a:xfrm>
                <a:off x="4608" y="1776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7" name="Oval 49"/>
              <p:cNvSpPr>
                <a:spLocks noChangeArrowheads="1"/>
              </p:cNvSpPr>
              <p:nvPr/>
            </p:nvSpPr>
            <p:spPr bwMode="auto">
              <a:xfrm>
                <a:off x="4464" y="192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8" name="Oval 50"/>
              <p:cNvSpPr>
                <a:spLocks noChangeArrowheads="1"/>
              </p:cNvSpPr>
              <p:nvPr/>
            </p:nvSpPr>
            <p:spPr bwMode="auto">
              <a:xfrm>
                <a:off x="4464" y="2352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69" name="Oval 51"/>
              <p:cNvSpPr>
                <a:spLocks noChangeArrowheads="1"/>
              </p:cNvSpPr>
              <p:nvPr/>
            </p:nvSpPr>
            <p:spPr bwMode="auto">
              <a:xfrm>
                <a:off x="4608" y="196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70" name="Oval 52"/>
              <p:cNvSpPr>
                <a:spLocks noChangeArrowheads="1"/>
              </p:cNvSpPr>
              <p:nvPr/>
            </p:nvSpPr>
            <p:spPr bwMode="auto">
              <a:xfrm>
                <a:off x="4416" y="206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71" name="Oval 53"/>
              <p:cNvSpPr>
                <a:spLocks noChangeArrowheads="1"/>
              </p:cNvSpPr>
              <p:nvPr/>
            </p:nvSpPr>
            <p:spPr bwMode="auto">
              <a:xfrm>
                <a:off x="4512" y="216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72" name="Oval 54"/>
              <p:cNvSpPr>
                <a:spLocks noChangeArrowheads="1"/>
              </p:cNvSpPr>
              <p:nvPr/>
            </p:nvSpPr>
            <p:spPr bwMode="auto">
              <a:xfrm>
                <a:off x="4608" y="2256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73" name="Oval 55"/>
              <p:cNvSpPr>
                <a:spLocks noChangeArrowheads="1"/>
              </p:cNvSpPr>
              <p:nvPr/>
            </p:nvSpPr>
            <p:spPr bwMode="auto">
              <a:xfrm>
                <a:off x="4704" y="2352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74" name="Oval 56"/>
              <p:cNvSpPr>
                <a:spLocks noChangeArrowheads="1"/>
              </p:cNvSpPr>
              <p:nvPr/>
            </p:nvSpPr>
            <p:spPr bwMode="auto">
              <a:xfrm>
                <a:off x="4224" y="244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75" name="Oval 57"/>
              <p:cNvSpPr>
                <a:spLocks noChangeArrowheads="1"/>
              </p:cNvSpPr>
              <p:nvPr/>
            </p:nvSpPr>
            <p:spPr bwMode="auto">
              <a:xfrm>
                <a:off x="4656" y="2112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76" name="Oval 58"/>
              <p:cNvSpPr>
                <a:spLocks noChangeArrowheads="1"/>
              </p:cNvSpPr>
              <p:nvPr/>
            </p:nvSpPr>
            <p:spPr bwMode="auto">
              <a:xfrm>
                <a:off x="4320" y="244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  <p:sp>
            <p:nvSpPr>
              <p:cNvPr id="5177" name="Oval 59"/>
              <p:cNvSpPr>
                <a:spLocks noChangeArrowheads="1"/>
              </p:cNvSpPr>
              <p:nvPr/>
            </p:nvSpPr>
            <p:spPr bwMode="auto">
              <a:xfrm>
                <a:off x="4320" y="168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folHlink"/>
                </a:solidFill>
                <a:rou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/>
              <a:lstStyle/>
              <a:p>
                <a:endParaRPr lang="en-US"/>
              </a:p>
            </p:txBody>
          </p:sp>
        </p:grpSp>
      </p:grpSp>
      <p:sp>
        <p:nvSpPr>
          <p:cNvPr id="61" name="TextBox 60"/>
          <p:cNvSpPr txBox="1"/>
          <p:nvPr/>
        </p:nvSpPr>
        <p:spPr>
          <a:xfrm>
            <a:off x="1676400" y="0"/>
            <a:ext cx="74676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17: </a:t>
            </a:r>
          </a:p>
          <a:p>
            <a:pPr algn="ctr"/>
            <a:r>
              <a:rPr lang="en-US" sz="2400" b="1" dirty="0">
                <a:ln w="11430"/>
                <a:solidFill>
                  <a:srgbClr val="00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DÃY HOẠT ĐỘNG HÓA HỌC CỦA KIM LOẠI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04800" y="815116"/>
            <a:ext cx="89154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Dãy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04800" y="1143000"/>
            <a:ext cx="2895600" cy="507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04800" y="15240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04800" y="191192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3.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6200" y="274958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295400" y="2883197"/>
            <a:ext cx="704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</a:p>
        </p:txBody>
      </p:sp>
      <p:sp>
        <p:nvSpPr>
          <p:cNvPr id="5178" name="TextBox 5177"/>
          <p:cNvSpPr txBox="1"/>
          <p:nvPr/>
        </p:nvSpPr>
        <p:spPr>
          <a:xfrm>
            <a:off x="3581400" y="3118916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endParaRPr lang="en-US" sz="2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82" name="Straight Arrow Connector 5181"/>
          <p:cNvCxnSpPr/>
          <p:nvPr/>
        </p:nvCxnSpPr>
        <p:spPr>
          <a:xfrm flipH="1">
            <a:off x="3200400" y="3519026"/>
            <a:ext cx="533400" cy="4771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5178" idx="2"/>
          </p:cNvCxnSpPr>
          <p:nvPr/>
        </p:nvCxnSpPr>
        <p:spPr>
          <a:xfrm>
            <a:off x="4000500" y="3519026"/>
            <a:ext cx="571500" cy="4977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-95250" y="4876800"/>
            <a:ext cx="7715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hiện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Fe, Cu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6" grpId="0" animBg="1"/>
      <p:bldP spid="66" grpId="0"/>
      <p:bldP spid="71" grpId="0"/>
      <p:bldP spid="72" grpId="0"/>
      <p:bldP spid="5178" grpId="0"/>
      <p:bldP spid="8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1345</Words>
  <Application>Microsoft Office PowerPoint</Application>
  <PresentationFormat>On-screen Show (4:3)</PresentationFormat>
  <Paragraphs>196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Brush Script MT</vt:lpstr>
      <vt:lpstr>Calibri</vt:lpstr>
      <vt:lpstr>Cambria Math</vt:lpstr>
      <vt:lpstr>Kunstler Script</vt:lpstr>
      <vt:lpstr>Times New Roman</vt:lpstr>
      <vt:lpstr>VNI-Times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</dc:creator>
  <cp:lastModifiedBy>MyPC</cp:lastModifiedBy>
  <cp:revision>81</cp:revision>
  <dcterms:created xsi:type="dcterms:W3CDTF">2021-08-25T02:23:00Z</dcterms:created>
  <dcterms:modified xsi:type="dcterms:W3CDTF">2021-11-09T08:38:34Z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1033-11.2.0.9052</vt:lpwstr>
  </property>
</Properties>
</file>